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3"/>
  </p:notesMasterIdLst>
  <p:handoutMasterIdLst>
    <p:handoutMasterId r:id="rId24"/>
  </p:handoutMasterIdLst>
  <p:sldIdLst>
    <p:sldId id="266" r:id="rId3"/>
    <p:sldId id="282" r:id="rId4"/>
    <p:sldId id="287" r:id="rId5"/>
    <p:sldId id="293" r:id="rId6"/>
    <p:sldId id="269" r:id="rId7"/>
    <p:sldId id="260" r:id="rId8"/>
    <p:sldId id="261" r:id="rId9"/>
    <p:sldId id="274" r:id="rId10"/>
    <p:sldId id="295" r:id="rId11"/>
    <p:sldId id="280" r:id="rId12"/>
    <p:sldId id="292" r:id="rId13"/>
    <p:sldId id="294" r:id="rId14"/>
    <p:sldId id="296" r:id="rId15"/>
    <p:sldId id="289" r:id="rId16"/>
    <p:sldId id="297" r:id="rId17"/>
    <p:sldId id="270" r:id="rId18"/>
    <p:sldId id="263" r:id="rId19"/>
    <p:sldId id="281" r:id="rId20"/>
    <p:sldId id="273" r:id="rId21"/>
    <p:sldId id="265"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1705" autoAdjust="0"/>
  </p:normalViewPr>
  <p:slideViewPr>
    <p:cSldViewPr snapToGrid="0" snapToObjects="1">
      <p:cViewPr varScale="1">
        <p:scale>
          <a:sx n="137" d="100"/>
          <a:sy n="137" d="100"/>
        </p:scale>
        <p:origin x="111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3-project-presentat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c.ietf.org/trac/ietf/meeting/wiki/103codeloung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rac.ietf.org/trac/ietf/meeting/wiki/103codeloung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rac.ietf.org/trac/ietf/meeting/wiki/102hackdemo"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rac.ietf.org/trac/ietf/meeting/wiki/103hackdem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3/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3/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103</a:t>
            </a:r>
          </a:p>
          <a:p>
            <a:r>
              <a:rPr lang="en-US" dirty="0"/>
              <a:t>3-4 November, 2018 </a:t>
            </a:r>
          </a:p>
          <a:p>
            <a:r>
              <a:rPr lang="en-US" dirty="0"/>
              <a:t>Bangkok</a:t>
            </a:r>
          </a:p>
        </p:txBody>
      </p:sp>
      <p:pic>
        <p:nvPicPr>
          <p:cNvPr id="6" name="Picture 5">
            <a:extLst>
              <a:ext uri="{FF2B5EF4-FFF2-40B4-BE49-F238E27FC236}">
                <a16:creationId xmlns:a16="http://schemas.microsoft.com/office/drawing/2014/main" id="{884E02FB-E2D8-5545-B20D-A5EB37302C10}"/>
              </a:ext>
            </a:extLst>
          </p:cNvPr>
          <p:cNvPicPr>
            <a:picLocks noChangeAspect="1"/>
          </p:cNvPicPr>
          <p:nvPr/>
        </p:nvPicPr>
        <p:blipFill rotWithShape="1">
          <a:blip r:embed="rId3"/>
          <a:srcRect l="23747" r="27019" b="7120"/>
          <a:stretch/>
        </p:blipFill>
        <p:spPr>
          <a:xfrm>
            <a:off x="4784079" y="0"/>
            <a:ext cx="4359921" cy="5143500"/>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11" name="Picture 10">
            <a:extLst>
              <a:ext uri="{FF2B5EF4-FFF2-40B4-BE49-F238E27FC236}">
                <a16:creationId xmlns:a16="http://schemas.microsoft.com/office/drawing/2014/main" id="{7A2E8D9E-7562-5E48-8B5E-B5177CE85310}"/>
              </a:ext>
            </a:extLst>
          </p:cNvPr>
          <p:cNvPicPr>
            <a:picLocks noChangeAspect="1"/>
          </p:cNvPicPr>
          <p:nvPr/>
        </p:nvPicPr>
        <p:blipFill>
          <a:blip r:embed="rId3"/>
          <a:stretch>
            <a:fillRect/>
          </a:stretch>
        </p:blipFill>
        <p:spPr>
          <a:xfrm>
            <a:off x="569259" y="634604"/>
            <a:ext cx="8005482" cy="4212986"/>
          </a:xfrm>
          <a:prstGeom prst="rect">
            <a:avLst/>
          </a:prstGeom>
        </p:spPr>
      </p:pic>
      <p:sp>
        <p:nvSpPr>
          <p:cNvPr id="12" name="Donut 11">
            <a:extLst>
              <a:ext uri="{FF2B5EF4-FFF2-40B4-BE49-F238E27FC236}">
                <a16:creationId xmlns:a16="http://schemas.microsoft.com/office/drawing/2014/main" id="{4E99A414-B357-1147-A98E-0CA793E642D5}"/>
              </a:ext>
            </a:extLst>
          </p:cNvPr>
          <p:cNvSpPr/>
          <p:nvPr/>
        </p:nvSpPr>
        <p:spPr>
          <a:xfrm>
            <a:off x="457199" y="2420471"/>
            <a:ext cx="2753139" cy="107810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5979"/>
            <a:ext cx="9144000" cy="857250"/>
          </a:xfrm>
        </p:spPr>
        <p:txBody>
          <a:bodyPr>
            <a:noAutofit/>
          </a:bodyPr>
          <a:lstStyle/>
          <a:p>
            <a:r>
              <a:rPr lang="en-US" sz="2600" dirty="0">
                <a:hlinkClick r:id="rId2"/>
              </a:rPr>
              <a:t>https://github.com/IETF-Hackathon/ietf103-project-presentations</a:t>
            </a:r>
            <a:br>
              <a:rPr lang="en-US" sz="2600" dirty="0">
                <a:hlinkClick r:id="rId2"/>
              </a:rPr>
            </a:br>
            <a:r>
              <a:rPr lang="en-US" sz="2600" dirty="0">
                <a:hlinkClick r:id="rId2"/>
              </a:rPr>
              <a:t> </a:t>
            </a:r>
            <a:endParaRPr lang="en-US" sz="26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5" name="Picture 4">
            <a:extLst>
              <a:ext uri="{FF2B5EF4-FFF2-40B4-BE49-F238E27FC236}">
                <a16:creationId xmlns:a16="http://schemas.microsoft.com/office/drawing/2014/main" id="{BA57B861-29A6-F741-9E37-C3DD975CD7E0}"/>
              </a:ext>
            </a:extLst>
          </p:cNvPr>
          <p:cNvPicPr>
            <a:picLocks noChangeAspect="1"/>
          </p:cNvPicPr>
          <p:nvPr/>
        </p:nvPicPr>
        <p:blipFill>
          <a:blip r:embed="rId3"/>
          <a:stretch>
            <a:fillRect/>
          </a:stretch>
        </p:blipFill>
        <p:spPr>
          <a:xfrm>
            <a:off x="1440881" y="707824"/>
            <a:ext cx="6262238" cy="4059440"/>
          </a:xfrm>
          <a:prstGeom prst="rect">
            <a:avLst/>
          </a:prstGeom>
        </p:spPr>
      </p:pic>
    </p:spTree>
    <p:extLst>
      <p:ext uri="{BB962C8B-B14F-4D97-AF65-F5344CB8AC3E}">
        <p14:creationId xmlns:p14="http://schemas.microsoft.com/office/powerpoint/2010/main" val="3375336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5th Floor, Sala Thai</a:t>
            </a:r>
            <a:endParaRPr lang="en-US" dirty="0"/>
          </a:p>
        </p:txBody>
      </p:sp>
      <p:sp>
        <p:nvSpPr>
          <p:cNvPr id="3" name="Content Placeholder 2"/>
          <p:cNvSpPr>
            <a:spLocks noGrp="1"/>
          </p:cNvSpPr>
          <p:nvPr>
            <p:ph idx="1"/>
          </p:nvPr>
        </p:nvSpPr>
        <p:spPr>
          <a:xfrm>
            <a:off x="457200" y="1200151"/>
            <a:ext cx="3316941" cy="3394472"/>
          </a:xfrm>
        </p:spPr>
        <p:txBody>
          <a:bodyPr>
            <a:noAutofit/>
          </a:bodyPr>
          <a:lstStyle/>
          <a:p>
            <a:r>
              <a:rPr lang="en-US" sz="2400" dirty="0"/>
              <a:t>Space reserved in lounge all week</a:t>
            </a:r>
          </a:p>
          <a:p>
            <a:r>
              <a:rPr lang="en-US" sz="2400" dirty="0"/>
              <a:t>Collaborate on running code</a:t>
            </a:r>
          </a:p>
          <a:p>
            <a:r>
              <a:rPr lang="en-US" sz="2400" dirty="0">
                <a:hlinkClick r:id="rId2"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dirty="0"/>
          </a:p>
        </p:txBody>
      </p:sp>
      <p:pic>
        <p:nvPicPr>
          <p:cNvPr id="5" name="Picture 4">
            <a:extLst>
              <a:ext uri="{FF2B5EF4-FFF2-40B4-BE49-F238E27FC236}">
                <a16:creationId xmlns:a16="http://schemas.microsoft.com/office/drawing/2014/main" id="{72AFDA33-7F6E-1D42-9B0F-6A13690943CC}"/>
              </a:ext>
            </a:extLst>
          </p:cNvPr>
          <p:cNvPicPr>
            <a:picLocks noChangeAspect="1"/>
          </p:cNvPicPr>
          <p:nvPr/>
        </p:nvPicPr>
        <p:blipFill>
          <a:blip r:embed="rId3"/>
          <a:stretch>
            <a:fillRect/>
          </a:stretch>
        </p:blipFill>
        <p:spPr>
          <a:xfrm>
            <a:off x="3227910" y="1372021"/>
            <a:ext cx="5875749" cy="3359524"/>
          </a:xfrm>
          <a:prstGeom prst="rect">
            <a:avLst/>
          </a:prstGeom>
        </p:spPr>
      </p:pic>
      <p:cxnSp>
        <p:nvCxnSpPr>
          <p:cNvPr id="11" name="Straight Arrow Connector 10">
            <a:extLst>
              <a:ext uri="{FF2B5EF4-FFF2-40B4-BE49-F238E27FC236}">
                <a16:creationId xmlns:a16="http://schemas.microsoft.com/office/drawing/2014/main" id="{5266AFF3-F59B-A447-9105-F363E772757B}"/>
              </a:ext>
            </a:extLst>
          </p:cNvPr>
          <p:cNvCxnSpPr>
            <a:cxnSpLocks/>
          </p:cNvCxnSpPr>
          <p:nvPr/>
        </p:nvCxnSpPr>
        <p:spPr>
          <a:xfrm>
            <a:off x="3227910" y="1640541"/>
            <a:ext cx="2231596" cy="17391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850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97EB-C4AD-984F-8495-9FD9D5817C34}"/>
              </a:ext>
            </a:extLst>
          </p:cNvPr>
          <p:cNvSpPr>
            <a:spLocks noGrp="1"/>
          </p:cNvSpPr>
          <p:nvPr>
            <p:ph type="title"/>
          </p:nvPr>
        </p:nvSpPr>
        <p:spPr>
          <a:xfrm>
            <a:off x="233082" y="205979"/>
            <a:ext cx="8731624" cy="857250"/>
          </a:xfrm>
        </p:spPr>
        <p:txBody>
          <a:bodyPr>
            <a:noAutofit/>
          </a:bodyPr>
          <a:lstStyle/>
          <a:p>
            <a:r>
              <a:rPr lang="en-US" sz="2800" dirty="0">
                <a:hlinkClick r:id="rId2"/>
              </a:rPr>
              <a:t>https://trac.ietf.org/trac/ietf/meeting/wiki/103codelounge</a:t>
            </a:r>
            <a:r>
              <a:rPr lang="en-US" sz="2800" dirty="0"/>
              <a:t> </a:t>
            </a:r>
          </a:p>
        </p:txBody>
      </p:sp>
      <p:pic>
        <p:nvPicPr>
          <p:cNvPr id="7" name="Content Placeholder 6">
            <a:extLst>
              <a:ext uri="{FF2B5EF4-FFF2-40B4-BE49-F238E27FC236}">
                <a16:creationId xmlns:a16="http://schemas.microsoft.com/office/drawing/2014/main" id="{F666FA81-B208-A348-A0E2-91102CC4FA9B}"/>
              </a:ext>
            </a:extLst>
          </p:cNvPr>
          <p:cNvPicPr>
            <a:picLocks noGrp="1" noChangeAspect="1"/>
          </p:cNvPicPr>
          <p:nvPr>
            <p:ph idx="1"/>
          </p:nvPr>
        </p:nvPicPr>
        <p:blipFill>
          <a:blip r:embed="rId3"/>
          <a:stretch>
            <a:fillRect/>
          </a:stretch>
        </p:blipFill>
        <p:spPr>
          <a:xfrm>
            <a:off x="441857" y="914400"/>
            <a:ext cx="8314074" cy="3852864"/>
          </a:xfrm>
        </p:spPr>
      </p:pic>
      <p:sp>
        <p:nvSpPr>
          <p:cNvPr id="4" name="Footer Placeholder 3">
            <a:extLst>
              <a:ext uri="{FF2B5EF4-FFF2-40B4-BE49-F238E27FC236}">
                <a16:creationId xmlns:a16="http://schemas.microsoft.com/office/drawing/2014/main" id="{B6EDAB80-D38A-E94E-A8FD-BFF4EED1EC5D}"/>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612BA372-65B7-0F43-AE30-135889566654}"/>
              </a:ext>
            </a:extLst>
          </p:cNvPr>
          <p:cNvSpPr>
            <a:spLocks noGrp="1"/>
          </p:cNvSpPr>
          <p:nvPr>
            <p:ph type="sldNum" sz="quarter" idx="12"/>
          </p:nvPr>
        </p:nvSpPr>
        <p:spPr/>
        <p:txBody>
          <a:bodyPr/>
          <a:lstStyle/>
          <a:p>
            <a:fld id="{874AFF42-E6BF-7D4B-B4C4-6F95991ED1BF}" type="slidenum">
              <a:rPr lang="en-US" smtClean="0"/>
              <a:t>13</a:t>
            </a:fld>
            <a:endParaRPr lang="en-US"/>
          </a:p>
        </p:txBody>
      </p:sp>
    </p:spTree>
    <p:extLst>
      <p:ext uri="{BB962C8B-B14F-4D97-AF65-F5344CB8AC3E}">
        <p14:creationId xmlns:p14="http://schemas.microsoft.com/office/powerpoint/2010/main" val="1230216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4D3709-30AD-8444-8E87-EF08E0C369D8}"/>
              </a:ext>
            </a:extLst>
          </p:cNvPr>
          <p:cNvPicPr>
            <a:picLocks noChangeAspect="1"/>
          </p:cNvPicPr>
          <p:nvPr/>
        </p:nvPicPr>
        <p:blipFill>
          <a:blip r:embed="rId2"/>
          <a:stretch>
            <a:fillRect/>
          </a:stretch>
        </p:blipFill>
        <p:spPr>
          <a:xfrm>
            <a:off x="3227910" y="1372021"/>
            <a:ext cx="5875749" cy="3359524"/>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5th Floor, Sala Thai</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Share hackathon projects with IETF Community</a:t>
            </a:r>
          </a:p>
          <a:p>
            <a:r>
              <a:rPr lang="en-US" sz="2400" dirty="0"/>
              <a:t>Monday 1830 - 2000</a:t>
            </a:r>
          </a:p>
          <a:p>
            <a:r>
              <a:rPr lang="en-US" sz="2400" dirty="0">
                <a:hlinkClick r:id="rId3"/>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cxnSp>
        <p:nvCxnSpPr>
          <p:cNvPr id="11" name="Straight Arrow Connector 10">
            <a:extLst>
              <a:ext uri="{FF2B5EF4-FFF2-40B4-BE49-F238E27FC236}">
                <a16:creationId xmlns:a16="http://schemas.microsoft.com/office/drawing/2014/main" id="{2B8BE3C4-D4EF-0344-98B1-3084CFC7A497}"/>
              </a:ext>
            </a:extLst>
          </p:cNvPr>
          <p:cNvCxnSpPr>
            <a:cxnSpLocks/>
          </p:cNvCxnSpPr>
          <p:nvPr/>
        </p:nvCxnSpPr>
        <p:spPr>
          <a:xfrm>
            <a:off x="3227910" y="1640541"/>
            <a:ext cx="2231596" cy="17391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97EB-C4AD-984F-8495-9FD9D5817C34}"/>
              </a:ext>
            </a:extLst>
          </p:cNvPr>
          <p:cNvSpPr>
            <a:spLocks noGrp="1"/>
          </p:cNvSpPr>
          <p:nvPr>
            <p:ph type="title"/>
          </p:nvPr>
        </p:nvSpPr>
        <p:spPr>
          <a:xfrm>
            <a:off x="233082" y="205979"/>
            <a:ext cx="8731624" cy="857250"/>
          </a:xfrm>
        </p:spPr>
        <p:txBody>
          <a:bodyPr>
            <a:noAutofit/>
          </a:bodyPr>
          <a:lstStyle/>
          <a:p>
            <a:r>
              <a:rPr lang="en-US" sz="2800" dirty="0">
                <a:hlinkClick r:id="rId2"/>
              </a:rPr>
              <a:t>https://trac.ietf.org/trac/ietf/meeting/wiki/103hackdemo</a:t>
            </a:r>
            <a:r>
              <a:rPr lang="en-US" sz="2800" dirty="0"/>
              <a:t> </a:t>
            </a:r>
          </a:p>
        </p:txBody>
      </p:sp>
      <p:sp>
        <p:nvSpPr>
          <p:cNvPr id="4" name="Footer Placeholder 3">
            <a:extLst>
              <a:ext uri="{FF2B5EF4-FFF2-40B4-BE49-F238E27FC236}">
                <a16:creationId xmlns:a16="http://schemas.microsoft.com/office/drawing/2014/main" id="{B6EDAB80-D38A-E94E-A8FD-BFF4EED1EC5D}"/>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612BA372-65B7-0F43-AE30-135889566654}"/>
              </a:ext>
            </a:extLst>
          </p:cNvPr>
          <p:cNvSpPr>
            <a:spLocks noGrp="1"/>
          </p:cNvSpPr>
          <p:nvPr>
            <p:ph type="sldNum" sz="quarter" idx="12"/>
          </p:nvPr>
        </p:nvSpPr>
        <p:spPr/>
        <p:txBody>
          <a:bodyPr/>
          <a:lstStyle/>
          <a:p>
            <a:fld id="{874AFF42-E6BF-7D4B-B4C4-6F95991ED1BF}" type="slidenum">
              <a:rPr lang="en-US" smtClean="0"/>
              <a:t>15</a:t>
            </a:fld>
            <a:endParaRPr lang="en-US"/>
          </a:p>
        </p:txBody>
      </p:sp>
      <p:pic>
        <p:nvPicPr>
          <p:cNvPr id="9" name="Content Placeholder 8">
            <a:extLst>
              <a:ext uri="{FF2B5EF4-FFF2-40B4-BE49-F238E27FC236}">
                <a16:creationId xmlns:a16="http://schemas.microsoft.com/office/drawing/2014/main" id="{BB44115C-E78C-BD4A-9CAA-A428EDC813E1}"/>
              </a:ext>
            </a:extLst>
          </p:cNvPr>
          <p:cNvPicPr>
            <a:picLocks noGrp="1" noChangeAspect="1"/>
          </p:cNvPicPr>
          <p:nvPr>
            <p:ph idx="1"/>
          </p:nvPr>
        </p:nvPicPr>
        <p:blipFill>
          <a:blip r:embed="rId3"/>
          <a:stretch>
            <a:fillRect/>
          </a:stretch>
        </p:blipFill>
        <p:spPr>
          <a:xfrm>
            <a:off x="67661" y="1063228"/>
            <a:ext cx="9097387" cy="3704035"/>
          </a:xfrm>
        </p:spPr>
      </p:pic>
    </p:spTree>
    <p:extLst>
      <p:ext uri="{BB962C8B-B14F-4D97-AF65-F5344CB8AC3E}">
        <p14:creationId xmlns:p14="http://schemas.microsoft.com/office/powerpoint/2010/main" val="1882194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4" name="Picture 3">
            <a:extLst>
              <a:ext uri="{FF2B5EF4-FFF2-40B4-BE49-F238E27FC236}">
                <a16:creationId xmlns:a16="http://schemas.microsoft.com/office/drawing/2014/main" id="{76437121-C1F7-994A-86FD-0D888B6BC9D6}"/>
              </a:ext>
            </a:extLst>
          </p:cNvPr>
          <p:cNvPicPr>
            <a:picLocks noChangeAspect="1"/>
          </p:cNvPicPr>
          <p:nvPr/>
        </p:nvPicPr>
        <p:blipFill>
          <a:blip r:embed="rId2"/>
          <a:stretch>
            <a:fillRect/>
          </a:stretch>
        </p:blipFill>
        <p:spPr>
          <a:xfrm>
            <a:off x="2353089" y="1688238"/>
            <a:ext cx="4725184" cy="551149"/>
          </a:xfrm>
          <a:prstGeom prst="rect">
            <a:avLst/>
          </a:prstGeom>
        </p:spPr>
      </p:pic>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3"/>
          <a:stretch>
            <a:fillRect/>
          </a:stretch>
        </p:blipFill>
        <p:spPr>
          <a:xfrm>
            <a:off x="2353089" y="3055362"/>
            <a:ext cx="4437822" cy="895927"/>
          </a:xfrm>
          <a:prstGeom prst="rect">
            <a:avLst/>
          </a:prstGeom>
        </p:spPr>
      </p:pic>
    </p:spTree>
    <p:extLst>
      <p:ext uri="{BB962C8B-B14F-4D97-AF65-F5344CB8AC3E}">
        <p14:creationId xmlns:p14="http://schemas.microsoft.com/office/powerpoint/2010/main" val="331235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#IETF103</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17</a:t>
            </a:fld>
            <a:endParaRPr lang="en-US"/>
          </a:p>
        </p:txBody>
      </p:sp>
      <p:pic>
        <p:nvPicPr>
          <p:cNvPr id="13" name="Picture 12">
            <a:extLst>
              <a:ext uri="{FF2B5EF4-FFF2-40B4-BE49-F238E27FC236}">
                <a16:creationId xmlns:a16="http://schemas.microsoft.com/office/drawing/2014/main" id="{6E25A629-FA55-0340-A5EA-CAC0E819C776}"/>
              </a:ext>
            </a:extLst>
          </p:cNvPr>
          <p:cNvPicPr>
            <a:picLocks noChangeAspect="1"/>
          </p:cNvPicPr>
          <p:nvPr/>
        </p:nvPicPr>
        <p:blipFill>
          <a:blip r:embed="rId2"/>
          <a:stretch>
            <a:fillRect/>
          </a:stretch>
        </p:blipFill>
        <p:spPr>
          <a:xfrm>
            <a:off x="4069080" y="953354"/>
            <a:ext cx="4002844" cy="3812956"/>
          </a:xfrm>
          <a:prstGeom prst="rect">
            <a:avLst/>
          </a:prstGeom>
        </p:spPr>
      </p:pic>
    </p:spTree>
    <p:extLst>
      <p:ext uri="{BB962C8B-B14F-4D97-AF65-F5344CB8AC3E}">
        <p14:creationId xmlns:p14="http://schemas.microsoft.com/office/powerpoint/2010/main" val="418752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List</a:t>
            </a:r>
            <a:br>
              <a:rPr lang="en-US" dirty="0"/>
            </a:br>
            <a:endParaRPr lang="en-US" dirty="0"/>
          </a:p>
        </p:txBody>
      </p:sp>
      <p:sp>
        <p:nvSpPr>
          <p:cNvPr id="4" name="Content Placeholder 3"/>
          <p:cNvSpPr>
            <a:spLocks noGrp="1"/>
          </p:cNvSpPr>
          <p:nvPr>
            <p:ph sz="half" idx="1"/>
          </p:nvPr>
        </p:nvSpPr>
        <p:spPr>
          <a:xfrm>
            <a:off x="457200" y="700259"/>
            <a:ext cx="4038600" cy="4053730"/>
          </a:xfrm>
        </p:spPr>
        <p:txBody>
          <a:bodyPr>
            <a:normAutofit fontScale="25000" lnSpcReduction="20000"/>
          </a:bodyPr>
          <a:lstStyle/>
          <a:p>
            <a:r>
              <a:rPr lang="en-US" sz="6400" dirty="0"/>
              <a:t>QUIC </a:t>
            </a:r>
          </a:p>
          <a:p>
            <a:r>
              <a:rPr lang="en-US" sz="6400" dirty="0"/>
              <a:t>RIFT Flooding  </a:t>
            </a:r>
          </a:p>
          <a:p>
            <a:r>
              <a:rPr lang="en-US" sz="6400" dirty="0"/>
              <a:t>DNS</a:t>
            </a:r>
          </a:p>
          <a:p>
            <a:r>
              <a:rPr lang="en-US" sz="6400" dirty="0"/>
              <a:t>DNS Service Discovery Extensions</a:t>
            </a:r>
          </a:p>
          <a:p>
            <a:r>
              <a:rPr lang="en-US" sz="6400" dirty="0"/>
              <a:t>JMAP</a:t>
            </a:r>
          </a:p>
          <a:p>
            <a:r>
              <a:rPr lang="en-US" sz="6400" dirty="0"/>
              <a:t>DTN</a:t>
            </a:r>
          </a:p>
          <a:p>
            <a:r>
              <a:rPr lang="en-US" sz="6400" dirty="0"/>
              <a:t>LPWAN CoAP/UDP/IPv6 SCHC compression and fragmentation</a:t>
            </a:r>
          </a:p>
          <a:p>
            <a:r>
              <a:rPr lang="en-US" sz="6400" dirty="0"/>
              <a:t>Public interest technology</a:t>
            </a:r>
          </a:p>
          <a:p>
            <a:r>
              <a:rPr lang="en-US" sz="6400" dirty="0"/>
              <a:t>TCP Authentication Option (TCP-AO)</a:t>
            </a:r>
          </a:p>
          <a:p>
            <a:r>
              <a:rPr lang="en-US" sz="6400" dirty="0"/>
              <a:t>TLS 1.3 </a:t>
            </a:r>
          </a:p>
          <a:p>
            <a:r>
              <a:rPr lang="en-US" sz="6400" dirty="0"/>
              <a:t>SSH</a:t>
            </a:r>
          </a:p>
          <a:p>
            <a:r>
              <a:rPr lang="en-US" sz="6400" dirty="0"/>
              <a:t>EST-COAPS (ACE WG) + ANIMA BRSKI</a:t>
            </a:r>
          </a:p>
          <a:p>
            <a:r>
              <a:rPr lang="en-US" sz="6400" dirty="0"/>
              <a:t>http 451</a:t>
            </a:r>
          </a:p>
          <a:p>
            <a:r>
              <a:rPr lang="en-US" sz="6400" dirty="0"/>
              <a:t>Sliding Window FEC codec</a:t>
            </a:r>
          </a:p>
          <a:p>
            <a:r>
              <a:rPr lang="en-US" sz="6400" dirty="0"/>
              <a:t>WISHI (Work on IoT Semantic / Hypermedia Interoperability) </a:t>
            </a:r>
          </a:p>
          <a:p>
            <a:endParaRPr lang="en-US" sz="5600" dirty="0"/>
          </a:p>
        </p:txBody>
      </p:sp>
      <p:sp>
        <p:nvSpPr>
          <p:cNvPr id="6" name="Content Placeholder 5"/>
          <p:cNvSpPr>
            <a:spLocks noGrp="1"/>
          </p:cNvSpPr>
          <p:nvPr>
            <p:ph sz="half" idx="2"/>
          </p:nvPr>
        </p:nvSpPr>
        <p:spPr>
          <a:xfrm>
            <a:off x="4495800" y="700259"/>
            <a:ext cx="4461588" cy="4015807"/>
          </a:xfrm>
        </p:spPr>
        <p:txBody>
          <a:bodyPr>
            <a:noAutofit/>
          </a:bodyPr>
          <a:lstStyle/>
          <a:p>
            <a:r>
              <a:rPr lang="en-US" sz="1600" dirty="0"/>
              <a:t>Interface to Network Security Functions (I2NSF) Framework</a:t>
            </a:r>
          </a:p>
          <a:p>
            <a:r>
              <a:rPr lang="en-US" sz="1600" dirty="0"/>
              <a:t>Multicast Ingest Platform</a:t>
            </a:r>
          </a:p>
          <a:p>
            <a:r>
              <a:rPr lang="en-US" sz="1600" dirty="0"/>
              <a:t>Trusted Execution Environment Provisioning</a:t>
            </a:r>
          </a:p>
          <a:p>
            <a:r>
              <a:rPr lang="en-US" sz="1600" dirty="0"/>
              <a:t>DOTS Interop </a:t>
            </a:r>
          </a:p>
          <a:p>
            <a:r>
              <a:rPr lang="en-US" sz="1600" dirty="0"/>
              <a:t>YANG/NETCONF/RESTCONF </a:t>
            </a:r>
          </a:p>
          <a:p>
            <a:r>
              <a:rPr lang="en-US" sz="1600" dirty="0"/>
              <a:t>Measurement Tools that follow/lead Standards</a:t>
            </a:r>
          </a:p>
          <a:p>
            <a:r>
              <a:rPr lang="en-US" sz="1600" dirty="0"/>
              <a:t>Limited Usage of Remote Keys (LURK) </a:t>
            </a:r>
          </a:p>
          <a:p>
            <a:r>
              <a:rPr lang="en-US" sz="1600" dirty="0"/>
              <a:t> SRv6 (Segment Routing IPv6) to user-plane of mobile networks (N3 and N9 interfaces)</a:t>
            </a:r>
          </a:p>
          <a:p>
            <a:r>
              <a:rPr lang="en-US" sz="1600" dirty="0"/>
              <a:t>In-Situ OAM</a:t>
            </a:r>
          </a:p>
          <a:p>
            <a:r>
              <a:rPr lang="en-US" sz="1600" dirty="0"/>
              <a:t>RTP Congestion Control Feedback</a:t>
            </a:r>
          </a:p>
          <a:p>
            <a:r>
              <a:rPr lang="en-US" sz="1600" dirty="0"/>
              <a:t>WebRTC / </a:t>
            </a:r>
            <a:r>
              <a:rPr lang="en-US" sz="1600" dirty="0" err="1"/>
              <a:t>RTCWeb</a:t>
            </a:r>
            <a:endParaRPr lang="en-US" sz="1600" dirty="0"/>
          </a:p>
          <a:p>
            <a:r>
              <a:rPr lang="en-US" sz="1600" dirty="0"/>
              <a:t>Quantum Internet</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dirty="0"/>
          </a:p>
        </p:txBody>
      </p:sp>
      <p:sp>
        <p:nvSpPr>
          <p:cNvPr id="9" name="Content Placeholder 10"/>
          <p:cNvSpPr txBox="1">
            <a:spLocks/>
          </p:cNvSpPr>
          <p:nvPr/>
        </p:nvSpPr>
        <p:spPr>
          <a:xfrm>
            <a:off x="1346200" y="327423"/>
            <a:ext cx="4165600"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2796386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19</a:t>
            </a:fld>
            <a:endParaRPr lang="en-US" dirty="0"/>
          </a:p>
        </p:txBody>
      </p:sp>
      <p:pic>
        <p:nvPicPr>
          <p:cNvPr id="12" name="Picture 11">
            <a:extLst>
              <a:ext uri="{FF2B5EF4-FFF2-40B4-BE49-F238E27FC236}">
                <a16:creationId xmlns:a16="http://schemas.microsoft.com/office/drawing/2014/main" id="{8A5C8302-5FFA-184A-ABD6-EDB51A5136C5}"/>
              </a:ext>
            </a:extLst>
          </p:cNvPr>
          <p:cNvPicPr>
            <a:picLocks noChangeAspect="1"/>
          </p:cNvPicPr>
          <p:nvPr/>
        </p:nvPicPr>
        <p:blipFill>
          <a:blip r:embed="rId2"/>
          <a:stretch>
            <a:fillRect/>
          </a:stretch>
        </p:blipFill>
        <p:spPr>
          <a:xfrm>
            <a:off x="4369328" y="324775"/>
            <a:ext cx="4367744" cy="4292600"/>
          </a:xfrm>
          <a:prstGeom prst="rect">
            <a:avLst/>
          </a:prstGeom>
        </p:spPr>
      </p:pic>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spTree>
    <p:extLst>
      <p:ext uri="{BB962C8B-B14F-4D97-AF65-F5344CB8AC3E}">
        <p14:creationId xmlns:p14="http://schemas.microsoft.com/office/powerpoint/2010/main" val="198573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Hacking!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20</a:t>
            </a:fld>
            <a:endParaRPr lang="en-US"/>
          </a:p>
        </p:txBody>
      </p:sp>
      <p:pic>
        <p:nvPicPr>
          <p:cNvPr id="5" name="Picture 4">
            <a:extLst>
              <a:ext uri="{FF2B5EF4-FFF2-40B4-BE49-F238E27FC236}">
                <a16:creationId xmlns:a16="http://schemas.microsoft.com/office/drawing/2014/main" id="{349933DA-0109-5949-BEDF-EC13A847FEEE}"/>
              </a:ext>
            </a:extLst>
          </p:cNvPr>
          <p:cNvPicPr>
            <a:picLocks noChangeAspect="1"/>
          </p:cNvPicPr>
          <p:nvPr/>
        </p:nvPicPr>
        <p:blipFill>
          <a:blip r:embed="rId2"/>
          <a:stretch>
            <a:fillRect/>
          </a:stretch>
        </p:blipFill>
        <p:spPr>
          <a:xfrm>
            <a:off x="0" y="785283"/>
            <a:ext cx="9144000" cy="3572933"/>
          </a:xfrm>
          <a:prstGeom prst="rect">
            <a:avLst/>
          </a:prstGeom>
        </p:spPr>
      </p:pic>
      <p:pic>
        <p:nvPicPr>
          <p:cNvPr id="9" name="Picture 8">
            <a:extLst>
              <a:ext uri="{FF2B5EF4-FFF2-40B4-BE49-F238E27FC236}">
                <a16:creationId xmlns:a16="http://schemas.microsoft.com/office/drawing/2014/main" id="{221E65DE-94F9-A445-AA58-A8C209DEA730}"/>
              </a:ext>
            </a:extLst>
          </p:cNvPr>
          <p:cNvPicPr>
            <a:picLocks noChangeAspect="1"/>
          </p:cNvPicPr>
          <p:nvPr/>
        </p:nvPicPr>
        <p:blipFill>
          <a:blip r:embed="rId3"/>
          <a:stretch>
            <a:fillRect/>
          </a:stretch>
        </p:blipFill>
        <p:spPr>
          <a:xfrm>
            <a:off x="-250959" y="635001"/>
            <a:ext cx="9718922" cy="4508500"/>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 door are locked</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b="1" i="1" dirty="0">
                <a:solidFill>
                  <a:srgbClr val="FF0000"/>
                </a:solidFill>
              </a:rPr>
              <a:t>3 minute time limit</a:t>
            </a:r>
            <a:endParaRPr lang="en-US" sz="36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11" name="Picture 10">
            <a:extLst>
              <a:ext uri="{FF2B5EF4-FFF2-40B4-BE49-F238E27FC236}">
                <a16:creationId xmlns:a16="http://schemas.microsoft.com/office/drawing/2014/main" id="{7A2E8D9E-7562-5E48-8B5E-B5177CE85310}"/>
              </a:ext>
            </a:extLst>
          </p:cNvPr>
          <p:cNvPicPr>
            <a:picLocks noChangeAspect="1"/>
          </p:cNvPicPr>
          <p:nvPr/>
        </p:nvPicPr>
        <p:blipFill>
          <a:blip r:embed="rId3"/>
          <a:stretch>
            <a:fillRect/>
          </a:stretch>
        </p:blipFill>
        <p:spPr>
          <a:xfrm>
            <a:off x="569259" y="634604"/>
            <a:ext cx="8005482" cy="4212986"/>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23967</TotalTime>
  <Words>731</Words>
  <Application>Microsoft Macintosh PowerPoint</Application>
  <PresentationFormat>On-screen Show (16:9)</PresentationFormat>
  <Paragraphs>153</Paragraphs>
  <Slides>20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ＭＳ Ｐゴシック</vt: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https://github.com/IETF-Hackathon/ietf103-project-presentations  </vt:lpstr>
      <vt:lpstr>Code Lounge 5th Floor, Sala Thai</vt:lpstr>
      <vt:lpstr>https://trac.ietf.org/trac/ietf/meeting/wiki/103codelounge </vt:lpstr>
      <vt:lpstr>Hackdemo Happy Hour 5th Floor, Sala Thai</vt:lpstr>
      <vt:lpstr>https://trac.ietf.org/trac/ietf/meeting/wiki/103hackdemo </vt:lpstr>
      <vt:lpstr>THANK YOU!</vt:lpstr>
      <vt:lpstr>Spread the News</vt:lpstr>
      <vt:lpstr>Project List </vt:lpstr>
      <vt:lpstr>Questions?</vt:lpstr>
      <vt:lpstr>Let’s Start Hacking! </vt:lpstr>
    </vt:vector>
  </TitlesOfParts>
  <Company>Cisco Systems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186</cp:revision>
  <dcterms:created xsi:type="dcterms:W3CDTF">2015-03-20T17:07:21Z</dcterms:created>
  <dcterms:modified xsi:type="dcterms:W3CDTF">2018-11-03T10:06:22Z</dcterms:modified>
</cp:coreProperties>
</file>